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77" r:id="rId2"/>
    <p:sldId id="278" r:id="rId3"/>
    <p:sldId id="259" r:id="rId4"/>
    <p:sldId id="293" r:id="rId5"/>
    <p:sldId id="286" r:id="rId6"/>
    <p:sldId id="262" r:id="rId7"/>
    <p:sldId id="279" r:id="rId8"/>
    <p:sldId id="290" r:id="rId9"/>
    <p:sldId id="289" r:id="rId10"/>
    <p:sldId id="273" r:id="rId11"/>
    <p:sldId id="284" r:id="rId12"/>
    <p:sldId id="270" r:id="rId13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6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F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473" autoAdjust="0"/>
  </p:normalViewPr>
  <p:slideViewPr>
    <p:cSldViewPr>
      <p:cViewPr varScale="1">
        <p:scale>
          <a:sx n="113" d="100"/>
          <a:sy n="113" d="100"/>
        </p:scale>
        <p:origin x="1554" y="114"/>
      </p:cViewPr>
      <p:guideLst>
        <p:guide orient="horz" pos="2160"/>
        <p:guide pos="3016"/>
        <p:guide orient="horz" pos="2260"/>
      </p:guideLst>
    </p:cSldViewPr>
  </p:slideViewPr>
  <p:outlineViewPr>
    <p:cViewPr>
      <p:scale>
        <a:sx n="33" d="100"/>
        <a:sy n="33" d="100"/>
      </p:scale>
      <p:origin x="36" y="49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64995-9DFD-4E22-B721-E34AAF644EAC}" type="datetimeFigureOut">
              <a:rPr lang="ru-RU" smtClean="0"/>
              <a:t>03.10.2019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9887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87D55-2AEC-454A-848F-1F954BF377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16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87D55-2AEC-454A-848F-1F954BF377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53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8134-6409-4D35-83DA-D580721AF796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61D-254F-4E41-8286-672623A34CD8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F44-DBB2-4EEA-9DFC-316D218F0912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E1C8-9314-453F-BAF7-2E66C79F939E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C8F-10E3-4A7B-955D-FEE6A0DD57D8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6289-81D6-4F18-8475-E7FD1FC444EC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AF71-0734-4817-8C4C-D5EF53710320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518F-AD66-4A49-9A17-12D555E17047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2E70-4769-489F-A9EB-1030969292B7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EA62-CAE5-4EA7-A36A-93DA7F935061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C47E-62C6-4184-B4D3-8D4D6865C917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E4FDE6-0817-4E19-AB65-5DFE6382452A}" type="datetime1">
              <a:rPr lang="ru-RU" smtClean="0"/>
              <a:t>03.10.2019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msp.nalog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-142875" y="466725"/>
            <a:ext cx="7635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>
              <a:latin typeface="Constantia" pitchFamily="18" charset="0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latin typeface="Constant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9532" y="5403726"/>
            <a:ext cx="842493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МЕРОПРИЯТИЯ по ПОДДЕРЖКЕ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субъектов малого и среднего 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предпринимательства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в 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Нижегородской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области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ea typeface="Andale Sans UI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19043"/>
            <a:ext cx="878497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dirty="0" smtClean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промышленности, торговли и предпринимательства Нижегородской </a:t>
            </a:r>
            <a:r>
              <a:rPr lang="ru-RU" dirty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02643"/>
            <a:ext cx="7632848" cy="19501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Агентство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развитию системы гарантий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Микрокредитная компания 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субъектов МСП 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Нижегородской области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283" y="2859782"/>
            <a:ext cx="2304861" cy="223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www.heraldicum.ru/russia/subjects/images/n_nov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7" y="83352"/>
            <a:ext cx="535732" cy="53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54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64791" y="230932"/>
            <a:ext cx="8218488" cy="7581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СХЕМА ПОЛУЧЕНИЯ ПОРУЧИТЕЛЬСТВА</a:t>
            </a:r>
            <a:endParaRPr lang="ru-RU" sz="2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sz="quarter" idx="13"/>
          </p:nvPr>
        </p:nvSpPr>
        <p:spPr>
          <a:xfrm>
            <a:off x="4644008" y="1166642"/>
            <a:ext cx="4284414" cy="5329237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1.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– субъект малого или среднего предпринимательства обращается в Банк с заявкой на получение кредита по программе Агентства.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принимает положительное решение о выдаче кредита и обращается в Агентство за оформлением поручительства.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 заключают трехсторонний договор поручительства и Заемщик оплачивает вознаграждение Агентству.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выдает кредит под поручительство Агентства.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5" y="1296144"/>
            <a:ext cx="4511695" cy="5373216"/>
          </a:xfrm>
          <a:prstGeom prst="rect">
            <a:avLst/>
          </a:prstGeom>
        </p:spPr>
      </p:pic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 rot="18346862" flipV="1">
            <a:off x="2197713" y="4004239"/>
            <a:ext cx="888738" cy="217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44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2048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СПЕЦИАЛЬНЫЙ ПРОДУКТ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+mj-lt"/>
              </a:rPr>
              <a:t>: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4232895"/>
            <a:ext cx="9108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Для </a:t>
            </a:r>
            <a:r>
              <a:rPr lang="ru-RU" sz="1200" b="1" dirty="0"/>
              <a:t>получения кредитных средств по </a:t>
            </a:r>
            <a:r>
              <a:rPr lang="ru-RU" sz="1200" b="1" dirty="0" smtClean="0"/>
              <a:t>«СОГАРАНТИИ» </a:t>
            </a:r>
            <a:r>
              <a:rPr lang="ru-RU" sz="1200" b="1" dirty="0"/>
              <a:t>заемщику необходимо: </a:t>
            </a:r>
            <a:endParaRPr lang="ru-RU" sz="1200" b="1" dirty="0" smtClean="0"/>
          </a:p>
          <a:p>
            <a:pPr algn="ctr"/>
            <a:endParaRPr lang="ru-RU" sz="1200" dirty="0"/>
          </a:p>
          <a:p>
            <a:r>
              <a:rPr lang="ru-RU" sz="1200" dirty="0" smtClean="0"/>
              <a:t>1. Обратиться </a:t>
            </a:r>
            <a:r>
              <a:rPr lang="ru-RU" sz="1200" dirty="0"/>
              <a:t>за предоставлением кредита в банк-партнер Агентства и Корпорации МСП; </a:t>
            </a:r>
          </a:p>
          <a:p>
            <a:r>
              <a:rPr lang="ru-RU" sz="1200" dirty="0" smtClean="0"/>
              <a:t>2. Получить </a:t>
            </a:r>
            <a:r>
              <a:rPr lang="ru-RU" sz="1200" dirty="0"/>
              <a:t>предварительное одобрение кредита от банка-партнера с условием предоставления </a:t>
            </a:r>
            <a:r>
              <a:rPr lang="ru-RU" sz="1200" dirty="0" smtClean="0"/>
              <a:t>гарантии Корпорации </a:t>
            </a:r>
            <a:r>
              <a:rPr lang="ru-RU" sz="1200" dirty="0"/>
              <a:t>МСП и поручительства Агентства; </a:t>
            </a:r>
          </a:p>
          <a:p>
            <a:r>
              <a:rPr lang="ru-RU" sz="1200" dirty="0" smtClean="0"/>
              <a:t>3. Обратиться </a:t>
            </a:r>
            <a:r>
              <a:rPr lang="ru-RU" sz="1200" dirty="0"/>
              <a:t>через банк-партнер в </a:t>
            </a:r>
            <a:r>
              <a:rPr lang="ru-RU" sz="1200" dirty="0" smtClean="0"/>
              <a:t>Агентство и  </a:t>
            </a:r>
            <a:r>
              <a:rPr lang="ru-RU" sz="1200" dirty="0"/>
              <a:t>Корпорацию </a:t>
            </a:r>
            <a:r>
              <a:rPr lang="ru-RU" sz="1200" dirty="0" smtClean="0"/>
              <a:t>МСП;</a:t>
            </a:r>
            <a:r>
              <a:rPr lang="ru-RU" sz="1200" dirty="0"/>
              <a:t> </a:t>
            </a:r>
          </a:p>
          <a:p>
            <a:r>
              <a:rPr lang="ru-RU" sz="1200" dirty="0" smtClean="0"/>
              <a:t>4. Получить </a:t>
            </a:r>
            <a:r>
              <a:rPr lang="ru-RU" sz="1200" dirty="0"/>
              <a:t>согласие Агентства </a:t>
            </a:r>
            <a:r>
              <a:rPr lang="ru-RU" sz="1200" dirty="0" smtClean="0"/>
              <a:t>и Корпорации </a:t>
            </a:r>
            <a:r>
              <a:rPr lang="ru-RU" sz="1200" dirty="0"/>
              <a:t>МСП </a:t>
            </a:r>
            <a:r>
              <a:rPr lang="ru-RU" sz="1200" dirty="0" smtClean="0"/>
              <a:t>по </a:t>
            </a:r>
            <a:r>
              <a:rPr lang="ru-RU" sz="1200" dirty="0"/>
              <a:t>участию в сделке; </a:t>
            </a:r>
          </a:p>
          <a:p>
            <a:r>
              <a:rPr lang="ru-RU" sz="1200" dirty="0" smtClean="0"/>
              <a:t>5. Заключить </a:t>
            </a:r>
            <a:r>
              <a:rPr lang="ru-RU" sz="1200" dirty="0"/>
              <a:t>договор;</a:t>
            </a:r>
          </a:p>
          <a:p>
            <a:r>
              <a:rPr lang="ru-RU" sz="1200" dirty="0" smtClean="0"/>
              <a:t>6. Получить </a:t>
            </a:r>
            <a:r>
              <a:rPr lang="ru-RU" sz="1200" dirty="0"/>
              <a:t>кредит в банке-партнере после предоставления поручительства Агентства </a:t>
            </a:r>
            <a:r>
              <a:rPr lang="ru-RU" sz="1200" dirty="0" smtClean="0"/>
              <a:t> и гарантии Корпорации МСП</a:t>
            </a:r>
            <a:r>
              <a:rPr lang="ru-RU" sz="1200" dirty="0"/>
              <a:t>.</a:t>
            </a:r>
          </a:p>
          <a:p>
            <a:pPr marL="171450" lvl="0" indent="-171450" algn="ctr">
              <a:buFont typeface="Arial" charset="0"/>
              <a:buChar char="•"/>
            </a:pP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98708"/>
              </p:ext>
            </p:extLst>
          </p:nvPr>
        </p:nvGraphicFramePr>
        <p:xfrm>
          <a:off x="0" y="983538"/>
          <a:ext cx="9144000" cy="32097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72000"/>
                <a:gridCol w="4572000"/>
              </a:tblGrid>
              <a:tr h="6096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«СОГАРАНТИЯ»</a:t>
                      </a:r>
                    </a:p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совместный продукт с АО «Корпорация МСП»</a:t>
                      </a: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61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Совокупный объем поручительства на Заемщика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3599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АО «КОРПОРАЦИЯ МСП»</a:t>
                      </a: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млрд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Агентству</a:t>
                      </a: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25 000 000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dirty="0"/>
                    </a:p>
                  </a:txBody>
                  <a:tcPr/>
                </a:tc>
              </a:tr>
              <a:tr h="613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Максимальный размер ответственности по договору поручительства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до 70%*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568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Вознаграждение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0,75%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**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</a:t>
                      </a:r>
                    </a:p>
                  </a:txBody>
                  <a:tcPr/>
                </a:tc>
              </a:tr>
              <a:tr h="387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Срок поручительства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</a:t>
                      </a:r>
                      <a:r>
                        <a:rPr lang="ru-RU" sz="1800" b="1" dirty="0" smtClean="0"/>
                        <a:t>84</a:t>
                      </a:r>
                      <a:r>
                        <a:rPr lang="ru-RU" sz="1400" dirty="0" smtClean="0"/>
                        <a:t> месяцев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093296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/>
              <a:t>*    для отдельных категорий заемщиков до 75%;</a:t>
            </a:r>
          </a:p>
          <a:p>
            <a:pPr lvl="0" algn="just"/>
            <a:r>
              <a:rPr lang="ru-RU" sz="1200" dirty="0" smtClean="0"/>
              <a:t>** 0,5% годовых </a:t>
            </a:r>
            <a:r>
              <a:rPr lang="ru-RU" sz="1200" dirty="0"/>
              <a:t>для </a:t>
            </a:r>
            <a:r>
              <a:rPr lang="ru-RU" sz="1200" dirty="0" smtClean="0"/>
              <a:t>Заемщиков – </a:t>
            </a:r>
            <a:r>
              <a:rPr lang="ru-RU" sz="1200" dirty="0"/>
              <a:t>участников приоритетной программы «Повышение производительности труда и поддержка занятости» на 2018-2025 годы» и для Заемщиков – </a:t>
            </a:r>
            <a:r>
              <a:rPr lang="ru-RU" sz="1200" dirty="0" smtClean="0"/>
              <a:t>экспортеров.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358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764704"/>
            <a:ext cx="8784976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06631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Адрес:  г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Нижний Новгород,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ул. М. Горького, д. 117,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оф. 1206</a:t>
            </a:r>
            <a:endParaRPr lang="en-US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Тел.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 (831) 296-09-32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 296-09-33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		       296-09-74</a:t>
            </a:r>
          </a:p>
          <a:p>
            <a:pPr algn="ctr"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Сайт:  </a:t>
            </a:r>
            <a:r>
              <a:rPr lang="en-US" sz="3600" b="1" spc="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www.garantnn.ru</a:t>
            </a:r>
            <a:endParaRPr lang="ru-RU" sz="3600" b="1" spc="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95536" y="1093973"/>
            <a:ext cx="8496300" cy="1500361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Агентством реализуются два мероприятия по поддержке субъектов</a:t>
            </a:r>
            <a:b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малого и среднего предпринимательства:</a:t>
            </a:r>
            <a:endParaRPr lang="ru-RU" sz="4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sz="quarter" idx="13"/>
          </p:nvPr>
        </p:nvSpPr>
        <p:spPr>
          <a:xfrm>
            <a:off x="683568" y="3278187"/>
            <a:ext cx="8208268" cy="3076575"/>
          </a:xfrm>
        </p:spPr>
        <p:txBody>
          <a:bodyPr/>
          <a:lstStyle/>
          <a:p>
            <a:pPr marL="45720" indent="0" eaLnBrk="1" hangingPunct="1">
              <a:lnSpc>
                <a:spcPct val="80000"/>
              </a:lnSpc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Предоставление микрозаймов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(с 2010 г.)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lnSpc>
                <a:spcPct val="80000"/>
              </a:lnSpc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Предоставление поручительств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(с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2009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г.)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3000" b="1" u="sng" dirty="0" smtClean="0"/>
          </a:p>
        </p:txBody>
      </p:sp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8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892919" y="2276872"/>
            <a:ext cx="7772400" cy="211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МИКРОЗАЙМОВ</a:t>
            </a:r>
          </a:p>
        </p:txBody>
      </p:sp>
      <p:pic>
        <p:nvPicPr>
          <p:cNvPr id="5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146" y="237412"/>
            <a:ext cx="7734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ПРОДУКТЫ МИКРОФИНАНСИРОВАНИЯ</a:t>
            </a:r>
            <a:endParaRPr lang="ru-RU" sz="2200" dirty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</a:endParaRPr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322674"/>
              </p:ext>
            </p:extLst>
          </p:nvPr>
        </p:nvGraphicFramePr>
        <p:xfrm>
          <a:off x="-17252" y="1124743"/>
          <a:ext cx="9161252" cy="2773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80626"/>
                <a:gridCol w="4580626"/>
              </a:tblGrid>
              <a:tr h="232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МИКРОЗАЙМ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ПЕРСОНАЛьный РОСТ</a:t>
                      </a:r>
                    </a:p>
                  </a:txBody>
                  <a:tcPr/>
                </a:tc>
              </a:tr>
              <a:tr h="45687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займа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5 000 000 рублей*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*Сумма свыше 3 000 000 рублей предоставляется под залог коммерческой недвижимости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874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Срок займа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до 36 месяцев</a:t>
                      </a:r>
                    </a:p>
                  </a:txBody>
                  <a:tcPr anchor="ctr"/>
                </a:tc>
              </a:tr>
              <a:tr h="2687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Процентная ставка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99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10 % годовых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                 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6,5 % годовых</a:t>
                      </a:r>
                    </a:p>
                    <a:p>
                      <a:pPr algn="ctr"/>
                      <a:r>
                        <a:rPr lang="ru-RU" sz="14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Дополнительное условие</a:t>
                      </a:r>
                      <a:r>
                        <a:rPr lang="en-US" sz="14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</a:t>
                      </a:r>
                      <a:endParaRPr lang="ru-RU" sz="1400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 каждые  500 000 руб. – создать одно новое </a:t>
                      </a: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рабочее место</a:t>
                      </a:r>
                    </a:p>
                  </a:txBody>
                  <a:tcPr/>
                </a:tc>
              </a:tr>
              <a:tr h="322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3586894" y="2555007"/>
            <a:ext cx="20162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17252" y="3898424"/>
            <a:ext cx="91612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 b="1" dirty="0">
                <a:solidFill>
                  <a:srgbClr val="C00000"/>
                </a:solidFill>
                <a:latin typeface="Calibri" pitchFamily="34" charset="0"/>
              </a:rPr>
              <a:t>5% годовых</a:t>
            </a:r>
            <a:r>
              <a:rPr lang="ru-RU" sz="16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</a:rPr>
              <a:t>-</a:t>
            </a:r>
            <a:r>
              <a:rPr lang="ru-RU" sz="20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МСП/ организаций инфраструктуры, включенных на дату предоставления микрозайма в перечень пилотных предприятий – участников приоритетной программы Нижегородской области «Повышение производительности труда и поддержка занятости» на 2018-2025 годы», утвержденной постановлением Правительства Нижегородской области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defRPr/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ru-RU" sz="1600" b="1" dirty="0">
                <a:solidFill>
                  <a:srgbClr val="C00000"/>
                </a:solidFill>
                <a:latin typeface="Calibri" pitchFamily="34" charset="0"/>
              </a:rPr>
              <a:t>5% годовых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</a:rPr>
              <a:t>-</a:t>
            </a:r>
            <a:r>
              <a:rPr lang="ru-RU" sz="20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субъектов МСП/ организаций инфраструктуры – экспортеров, имеющих действующий экспортный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контракт;</a:t>
            </a:r>
          </a:p>
          <a:p>
            <a:pPr lvl="0" algn="just">
              <a:defRPr/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 годовых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МСП, пострадавших в результате чрезвычайной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ситуации;</a:t>
            </a:r>
          </a:p>
          <a:p>
            <a:pPr lvl="0" algn="just">
              <a:defRPr/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Ключевая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ставка Банка России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МСП, реализующих приоритетные проекты (при наличии залогового обеспечения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 algn="just">
              <a:defRPr/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½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Ключевой ставки Банка России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МСП, реализующих приоритетные проекты, зарегистрированные и осуществляющие деятельность на территории моногорода (при наличии залогового обеспечения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000" dirty="0" smtClean="0">
                <a:solidFill>
                  <a:schemeClr val="dk1"/>
                </a:solidFill>
              </a:rPr>
              <a:t>Моногорода</a:t>
            </a:r>
            <a:r>
              <a:rPr lang="ru-RU" sz="1000" dirty="0">
                <a:solidFill>
                  <a:schemeClr val="dk1"/>
                </a:solidFill>
              </a:rPr>
              <a:t>: </a:t>
            </a:r>
            <a:r>
              <a:rPr lang="ru-RU" sz="1000" i="1" dirty="0"/>
              <a:t>г</a:t>
            </a:r>
            <a:r>
              <a:rPr lang="ru-RU" sz="1000" i="1" dirty="0" smtClean="0"/>
              <a:t>. Балахна</a:t>
            </a:r>
            <a:r>
              <a:rPr lang="ru-RU" sz="1000" i="1" dirty="0"/>
              <a:t>, </a:t>
            </a:r>
            <a:r>
              <a:rPr lang="ru-RU" sz="1000" i="1" dirty="0" smtClean="0"/>
              <a:t>г. Володарск</a:t>
            </a:r>
            <a:r>
              <a:rPr lang="ru-RU" sz="1000" i="1" dirty="0"/>
              <a:t>, </a:t>
            </a:r>
            <a:r>
              <a:rPr lang="ru-RU" sz="1000" i="1" dirty="0" smtClean="0"/>
              <a:t>г. Ворсма</a:t>
            </a:r>
            <a:r>
              <a:rPr lang="ru-RU" sz="1000" i="1" dirty="0"/>
              <a:t>, </a:t>
            </a:r>
            <a:r>
              <a:rPr lang="ru-RU" sz="1000" i="1" dirty="0" err="1" smtClean="0"/>
              <a:t>г.о.г</a:t>
            </a:r>
            <a:r>
              <a:rPr lang="ru-RU" sz="1000" i="1" dirty="0" smtClean="0"/>
              <a:t>. Выкса</a:t>
            </a:r>
            <a:r>
              <a:rPr lang="ru-RU" sz="1000" i="1" dirty="0"/>
              <a:t>, </a:t>
            </a:r>
            <a:r>
              <a:rPr lang="ru-RU" sz="1000" i="1" dirty="0" err="1" smtClean="0"/>
              <a:t>г.Заволжье</a:t>
            </a:r>
            <a:r>
              <a:rPr lang="ru-RU" sz="1000" i="1" dirty="0"/>
              <a:t>, </a:t>
            </a:r>
            <a:r>
              <a:rPr lang="ru-RU" sz="1000" i="1" dirty="0" err="1"/>
              <a:t>г.о.г</a:t>
            </a:r>
            <a:r>
              <a:rPr lang="ru-RU" sz="1000" i="1" dirty="0"/>
              <a:t>. Кулебаки, г. </a:t>
            </a:r>
            <a:r>
              <a:rPr lang="ru-RU" sz="1000" i="1" dirty="0" err="1"/>
              <a:t>Княгинино</a:t>
            </a:r>
            <a:r>
              <a:rPr lang="ru-RU" sz="1000" i="1" dirty="0"/>
              <a:t>, </a:t>
            </a:r>
            <a:r>
              <a:rPr lang="ru-RU" sz="1000" i="1" dirty="0" err="1"/>
              <a:t>р.п</a:t>
            </a:r>
            <a:r>
              <a:rPr lang="ru-RU" sz="1000" i="1" dirty="0"/>
              <a:t>. Мухтолово, </a:t>
            </a:r>
            <a:r>
              <a:rPr lang="ru-RU" sz="1000" i="1" dirty="0" err="1"/>
              <a:t>г.о</a:t>
            </a:r>
            <a:r>
              <a:rPr lang="ru-RU" sz="1000" i="1" dirty="0"/>
              <a:t>. Навашино, г. Павлово, </a:t>
            </a:r>
            <a:r>
              <a:rPr lang="ru-RU" sz="1000" i="1" dirty="0" err="1"/>
              <a:t>г.о.г</a:t>
            </a:r>
            <a:r>
              <a:rPr lang="ru-RU" sz="1000" i="1" dirty="0"/>
              <a:t>. Первомайск, </a:t>
            </a:r>
            <a:r>
              <a:rPr lang="ru-RU" sz="1000" i="1" dirty="0" err="1"/>
              <a:t>р.п</a:t>
            </a:r>
            <a:r>
              <a:rPr lang="ru-RU" sz="1000" i="1" dirty="0"/>
              <a:t>. </a:t>
            </a:r>
            <a:r>
              <a:rPr lang="ru-RU" sz="1000" i="1" dirty="0" err="1" smtClean="0"/>
              <a:t>Решетиха</a:t>
            </a:r>
            <a:r>
              <a:rPr lang="ru-RU" sz="1000" i="1" dirty="0" smtClean="0"/>
              <a:t>.</a:t>
            </a:r>
            <a:endParaRPr lang="ru-RU" sz="1000" dirty="0"/>
          </a:p>
          <a:p>
            <a:pPr lvl="0" algn="just">
              <a:defRPr/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2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3191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СПЕЦИАЛЬНЫЕ ПРОДУКТЫ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87636"/>
              </p:ext>
            </p:extLst>
          </p:nvPr>
        </p:nvGraphicFramePr>
        <p:xfrm>
          <a:off x="0" y="1064463"/>
          <a:ext cx="9144000" cy="58209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1524000"/>
                <a:gridCol w="1524000"/>
                <a:gridCol w="3048000"/>
              </a:tblGrid>
              <a:tr h="6654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КОММЕРЧЕСКАЯ ИПОТЕКА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АВТОЗАЙМ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АКТИВзайм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28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ОБЪЕКТОВ КОММЕРЧЕСКОЙ НЕДВИЖИМОСТИ</a:t>
                      </a: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НОВЫХ И ПОДДЕРЖАННЫХ ТРАНСПОРТНЫХ СРЕДСТВ</a:t>
                      </a:r>
                      <a:r>
                        <a:rPr lang="en-US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200" b="0" baseline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  <a:r>
                        <a:rPr lang="en-US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ЛЕГКОВЫЕ ТС,</a:t>
                      </a:r>
                    </a:p>
                    <a:p>
                      <a:pPr marL="0" lvl="0" indent="17780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ГРУЗОВЫЕ ТС, </a:t>
                      </a:r>
                    </a:p>
                    <a:p>
                      <a:pPr marL="0" lvl="0" indent="17780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СПЕЦТЕХНИКА.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ОБОРУДОВАНИЯ ДЛЯ ИСПОЛЬЗОВАНИЯ В ПРЕДПРИНИМАТЕЛЬСКОЙ ДЕЯТЕЛЬНОСТИ</a:t>
                      </a: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4719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займа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3725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5 000 000 рублей</a:t>
                      </a:r>
                    </a:p>
                    <a:p>
                      <a:pPr lvl="0"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90 %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объекта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недвижимости</a:t>
                      </a:r>
                      <a:endPara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3 000 000 рублей</a:t>
                      </a:r>
                    </a:p>
                    <a:p>
                      <a:pPr lvl="0"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5 %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ТС</a:t>
                      </a:r>
                      <a:endPara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3 000 000 рублей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80 %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оборудования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1475587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Процентная ставка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- 10% годовых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- 5%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годовых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 Ключевая ставка Банка России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 ½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Ключевой ставки Банка России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в зависимости от типа Заемщика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130">
                <a:tc gridSpan="2">
                  <a:txBody>
                    <a:bodyPr/>
                    <a:lstStyle/>
                    <a:p>
                      <a:pPr lvl="0" algn="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Срок займа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до 36 месяцев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83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0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685800" y="390366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endParaRPr lang="ru-RU" sz="72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33915"/>
            <a:ext cx="7877125" cy="78069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микрозайма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503548" y="1340768"/>
            <a:ext cx="8136904" cy="4499173"/>
          </a:xfrm>
        </p:spPr>
        <p:txBody>
          <a:bodyPr>
            <a:no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соответствие </a:t>
            </a: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субъекта МСП / организации инфраструктуры, установленным Законом № 209-ФЗ требованиям; </a:t>
            </a:r>
            <a:endParaRPr lang="ru-RU" sz="1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</a:t>
            </a: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аличие субъекта МСП в едином реестре субъектов малого и среднего предпринимательства на сайте Федеральной налоговой службы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(</a:t>
            </a:r>
            <a:r>
              <a:rPr lang="en-US" sz="14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https://rmsp.nalog.ru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государственная регистрация и осуществление деятельности на территории Нижегородской области</a:t>
            </a: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задолженности по начисленным налогам, сборам и иным обязательным платежам в бюджеты любого уровня или государственные внебюджетные фонды на дату обращения за получением микрозайма;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просроченных обязательств по кредитным договорам с финансовыми организациями и Агентством на дату обращения за получением микрозайма;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процедур несостоятельности (банкротства), в том числе наблюдения, финансового оздоровления, внешнего управления;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положительный финансовый результат деятельности СМП или организации инфраструктуры, за исключением СМП или организации инфраструктуры, осуществляющих свою деятельность менее 12 мес.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наличие бизнес-плана по форме Агентства (для СМП или организации инфраструктуры осуществляющим деятельность менее 12 мес.).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892919" y="2204864"/>
            <a:ext cx="7772400" cy="219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ПОРУЧИТЕЛЬСТВ</a:t>
            </a:r>
          </a:p>
        </p:txBody>
      </p:sp>
      <p:pic>
        <p:nvPicPr>
          <p:cNvPr id="5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82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848488"/>
              </p:ext>
            </p:extLst>
          </p:nvPr>
        </p:nvGraphicFramePr>
        <p:xfrm>
          <a:off x="35496" y="905625"/>
          <a:ext cx="9001000" cy="48756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1048187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кредитным  договорам</a:t>
                      </a:r>
                    </a:p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о предоставлении банковской гарантии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об открытии аккредитива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финансовой аренды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(лизинга)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займа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 проектам в сфере промышленности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Совокупный объем поручительства на Заемщика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0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25 000 000 рублей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054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Максимальный размер ответственности по договору поручительства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lvl="0" algn="ctr"/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Вознаграждение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89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0,75%*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1,5%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 при отсутствии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залога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 поручительства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36**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90906" y="306234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ПРОДУКТЫ</a:t>
            </a:r>
            <a:r>
              <a:rPr lang="en-US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ГАРАНТИЙНОГО ФОНДА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+mj-lt"/>
              </a:rPr>
              <a:t>: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582889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/>
              <a:t>*  0,5</a:t>
            </a:r>
            <a:r>
              <a:rPr lang="ru-RU" sz="1200" dirty="0"/>
              <a:t>% годовых для Заемщиков– участников приоритетной программы «Повышение производительности труда и поддержка занятости» на 2018-2025 годы» и для Заемщиков – экспортеров 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** до 84 месяцев при </a:t>
            </a:r>
            <a:r>
              <a:rPr lang="ru-RU" sz="1200" dirty="0"/>
              <a:t>выдаче банковской гарантии по займам Фонда развития промышленности либо некоммерческой организации «Фонд развития моногородов» </a:t>
            </a:r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74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9984" y="565839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банков-партнеров постоянно расширяется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68700"/>
              </p:ext>
            </p:extLst>
          </p:nvPr>
        </p:nvGraphicFramePr>
        <p:xfrm>
          <a:off x="1115170" y="665973"/>
          <a:ext cx="7560840" cy="50065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0420"/>
                <a:gridCol w="3780420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Банки-партнеры 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«Предоставление поручительств»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6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1.ПАО «Сбербанк»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13.ПАО Банк «Возрождение»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2.ПАО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«ВТБ»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14.ПАО Банк «ФК Открытие»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3.ПАО «НБД-Банк»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15.АО КБ «ЛОКО-Банк»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АО «Банк 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Интеза</a:t>
                      </a:r>
                      <a:r>
                        <a:rPr lang="ru-RU" sz="1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16.АО АКБ «НОВИКОМБАНК»</a:t>
                      </a:r>
                      <a:endParaRPr lang="ru-RU" sz="1400" dirty="0"/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Россельхозбанк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17.АО АКБ "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Ланта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-Банк"</a:t>
                      </a:r>
                      <a:endParaRPr lang="ru-RU" sz="1400" dirty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6.ПАО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Саровбизнесбанк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18.ПАО «СДМ-Банк»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7.ПАО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АО «Банк ДОМ.РФ»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ПАО АКБ «РОССИЙСКИЙ КАПИТАЛ»)</a:t>
                      </a:r>
                    </a:p>
                  </a:txBody>
                  <a:tcPr/>
                </a:tc>
              </a:tr>
              <a:tr h="310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8.ПАО Банк «Зенит»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«МСП Банк»</a:t>
                      </a:r>
                      <a:endParaRPr lang="ru-RU" sz="1400" dirty="0" smtClean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ПАО «Промсвязьбанк»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21.АО «СМП Банк»</a:t>
                      </a:r>
                      <a:endParaRPr lang="ru-RU" sz="1400" dirty="0" smtClean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10.АО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ББР 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22.ПАО КБ «Центр-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/>
                    </a:p>
                  </a:txBody>
                  <a:tcPr/>
                </a:tc>
              </a:tr>
              <a:tr h="335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11.ПАО ТРАНСКАПИТАЛБАНК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АО АКБ «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Трансстройбанк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12.АО «АК БАРС» 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6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980</Words>
  <Application>Microsoft Office PowerPoint</Application>
  <PresentationFormat>Экран 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Andale Sans UI</vt:lpstr>
      <vt:lpstr>Arial</vt:lpstr>
      <vt:lpstr>Calibri</vt:lpstr>
      <vt:lpstr>Constantia</vt:lpstr>
      <vt:lpstr>Georgia</vt:lpstr>
      <vt:lpstr>Times New Roman</vt:lpstr>
      <vt:lpstr>Trebuchet MS</vt:lpstr>
      <vt:lpstr>Wingdings 2</vt:lpstr>
      <vt:lpstr>Воздушный поток</vt:lpstr>
      <vt:lpstr>Агентство по развитию системы гарантий  и Микрокредитная компания  для субъектов МСП  Нижегородской области </vt:lpstr>
      <vt:lpstr>В настоящее время Агентством реализуются два мероприятия по поддержке субъектов малого и среднего предпринимательства:</vt:lpstr>
      <vt:lpstr>Презентация PowerPoint</vt:lpstr>
      <vt:lpstr>Презентация PowerPoint</vt:lpstr>
      <vt:lpstr>Презентация PowerPoint</vt:lpstr>
      <vt:lpstr>Условия предоставления микрозайма</vt:lpstr>
      <vt:lpstr>Презентация PowerPoint</vt:lpstr>
      <vt:lpstr>Презентация PowerPoint</vt:lpstr>
      <vt:lpstr>Презентация PowerPoint</vt:lpstr>
      <vt:lpstr>СХЕМА ПОЛУЧЕНИЯ ПОРУЧИТЕЛЬСТВА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Семеген Руслан Н.</dc:creator>
  <cp:lastModifiedBy>master</cp:lastModifiedBy>
  <cp:revision>279</cp:revision>
  <cp:lastPrinted>2018-10-10T13:17:06Z</cp:lastPrinted>
  <dcterms:created xsi:type="dcterms:W3CDTF">2013-10-22T10:20:08Z</dcterms:created>
  <dcterms:modified xsi:type="dcterms:W3CDTF">2019-10-03T09:29:30Z</dcterms:modified>
</cp:coreProperties>
</file>